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3" r:id="rId4"/>
    <p:sldId id="257" r:id="rId5"/>
    <p:sldId id="264" r:id="rId6"/>
    <p:sldId id="261" r:id="rId7"/>
    <p:sldId id="260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lvia Torrecilha" initials="ST" lastIdx="0" clrIdx="0">
    <p:extLst>
      <p:ext uri="{19B8F6BF-5375-455C-9EA6-DF929625EA0E}">
        <p15:presenceInfo xmlns:p15="http://schemas.microsoft.com/office/powerpoint/2012/main" userId="Sylvia Torrecilh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524.MS\SETORES\SUMAPRO\AGA\Invent&#225;rio%20de%20Emiss&#245;es%20de%20GEE\Dados%20finais%2013_10\Tabela_Gr&#225;ficos_Setores_17_1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524.MS\SETORES\SUMAPRO\AGA\Invent&#225;rio%20de%20Emiss&#245;es%20de%20GEE\Dados%20finais%2013_10\Tabela_Gr&#225;ficos_Setores_18_10.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524.MS\SETORES\SUMAPRO\AGA\Invent&#225;rio%20de%20Emiss&#245;es%20de%20GEE\Dados%20finais%2013_10\Tabela_Gr&#225;ficos_Setores_18_10.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524.MS\SETORES\SUMAPRO\AGA\Invent&#225;rio%20de%20Emiss&#245;es%20de%20GEE\Dados%20finais%2013_10\Tabela_Gr&#225;ficos_Setores_18_10.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524.MS\SETORES\SUMAPRO\AGA\Invent&#225;rio%20de%20Emiss&#245;es%20de%20GEE\Dados%20finais%2013_10\Tabela_Gr&#225;ficos_Setores_18_10.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dirty="0"/>
              <a:t>percentual de emissão pelos subsetores da pecuária no ano de 2018</a:t>
            </a:r>
          </a:p>
        </c:rich>
      </c:tx>
      <c:layout>
        <c:manualLayout>
          <c:xMode val="edge"/>
          <c:yMode val="edge"/>
          <c:x val="0.11815288713910761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846738845144357"/>
          <c:y val="0.22669036162146397"/>
          <c:w val="0.40287467191601051"/>
          <c:h val="0.671457786526684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D62-4AC1-81B1-AB4CEA4C6EAC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D62-4AC1-81B1-AB4CEA4C6EAC}"/>
              </c:ext>
            </c:extLst>
          </c:dPt>
          <c:dLbls>
            <c:dLbl>
              <c:idx val="0"/>
              <c:layout>
                <c:manualLayout>
                  <c:x val="-9.6806970056460953E-2"/>
                  <c:y val="-0.1695257430783192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9097159-0882-4610-A1AC-D31690B0F906}" type="PERCENTAGE">
                      <a:rPr lang="en-US" sz="1600"/>
                      <a:pPr>
                        <a:defRPr sz="1100"/>
                      </a:pPr>
                      <a:t>[PORCENTAGEM]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77622857157104"/>
                      <c:h val="0.121196331140993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D62-4AC1-81B1-AB4CEA4C6EAC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067DC9A-8C53-4317-AB87-59253AB0FE55}" type="PERCENTAGE">
                      <a:rPr lang="en-US" sz="1600"/>
                      <a:pPr>
                        <a:defRPr sz="1100"/>
                      </a:pPr>
                      <a:t>[PORCENTAGEM]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774060403249364E-2"/>
                      <c:h val="9.667755081710283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D62-4AC1-81B1-AB4CEA4C6E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(Pecuária!$B$17,Pecuária!$B$18)</c:f>
              <c:strCache>
                <c:ptCount val="2"/>
                <c:pt idx="0">
                  <c:v>Fermentação Entérica</c:v>
                </c:pt>
                <c:pt idx="1">
                  <c:v>Manejo de Dejetos</c:v>
                </c:pt>
              </c:strCache>
            </c:strRef>
          </c:cat>
          <c:val>
            <c:numRef>
              <c:f>(Pecuária!$D$17,Pecuária!$D$18)</c:f>
              <c:numCache>
                <c:formatCode>0.00</c:formatCode>
                <c:ptCount val="2"/>
                <c:pt idx="0">
                  <c:v>88.906209071216978</c:v>
                </c:pt>
                <c:pt idx="1">
                  <c:v>11.093789838187554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62-4AC1-81B1-AB4CEA4C6EA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ayout>
        <c:manualLayout>
          <c:xMode val="edge"/>
          <c:yMode val="edge"/>
          <c:x val="2.5347324754342267E-2"/>
          <c:y val="0.84137520578289815"/>
          <c:w val="0.95993267615717159"/>
          <c:h val="0.135315178531557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2400">
                <a:solidFill>
                  <a:sysClr val="windowText" lastClr="000000"/>
                </a:solidFill>
              </a:rPr>
              <a:t>Emissão de CO</a:t>
            </a:r>
            <a:r>
              <a:rPr lang="pt-BR" sz="24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₂ kt por categoria de solos manejados e manejo de dejetos </a:t>
            </a:r>
            <a:endParaRPr lang="pt-BR" sz="240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035282569142972"/>
          <c:y val="0.10566951566951567"/>
          <c:w val="0.8330968874317366"/>
          <c:h val="0.535928393566188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'Solos Man. + Man. de Dejetos'!$L$2</c:f>
              <c:strCache>
                <c:ptCount val="1"/>
                <c:pt idx="0">
                  <c:v>Emissão de kt CO₂e (2017)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'Solos Man. + Man. de Dejetos'!$K$3:$K$18</c:f>
              <c:strCache>
                <c:ptCount val="16"/>
                <c:pt idx="1">
                  <c:v>Ureia</c:v>
                </c:pt>
                <c:pt idx="2">
                  <c:v>Calagem</c:v>
                </c:pt>
                <c:pt idx="3">
                  <c:v>Vinhaça </c:v>
                </c:pt>
                <c:pt idx="4">
                  <c:v>Torta de filtro</c:v>
                </c:pt>
                <c:pt idx="5">
                  <c:v>Soja</c:v>
                </c:pt>
                <c:pt idx="6">
                  <c:v>Milho</c:v>
                </c:pt>
                <c:pt idx="7">
                  <c:v>Arroz</c:v>
                </c:pt>
                <c:pt idx="8">
                  <c:v>Cana-de-açúcar </c:v>
                </c:pt>
                <c:pt idx="9">
                  <c:v>Mineralização do N</c:v>
                </c:pt>
                <c:pt idx="10">
                  <c:v>Bovinos</c:v>
                </c:pt>
                <c:pt idx="11">
                  <c:v>Ovinos</c:v>
                </c:pt>
                <c:pt idx="12">
                  <c:v>Caprinos</c:v>
                </c:pt>
                <c:pt idx="13">
                  <c:v>Equinos</c:v>
                </c:pt>
                <c:pt idx="14">
                  <c:v>Suínos</c:v>
                </c:pt>
                <c:pt idx="15">
                  <c:v>Aves</c:v>
                </c:pt>
              </c:strCache>
            </c:strRef>
          </c:cat>
          <c:val>
            <c:numRef>
              <c:f>'Solos Man. + Man. de Dejetos'!$L$3:$L$18</c:f>
              <c:numCache>
                <c:formatCode>0</c:formatCode>
                <c:ptCount val="16"/>
                <c:pt idx="1">
                  <c:v>733</c:v>
                </c:pt>
                <c:pt idx="2">
                  <c:v>2</c:v>
                </c:pt>
                <c:pt idx="3">
                  <c:v>85</c:v>
                </c:pt>
                <c:pt idx="4">
                  <c:v>181</c:v>
                </c:pt>
                <c:pt idx="5">
                  <c:v>968</c:v>
                </c:pt>
                <c:pt idx="6">
                  <c:v>814</c:v>
                </c:pt>
                <c:pt idx="7">
                  <c:v>2</c:v>
                </c:pt>
                <c:pt idx="8">
                  <c:v>27</c:v>
                </c:pt>
                <c:pt idx="9">
                  <c:v>1637</c:v>
                </c:pt>
                <c:pt idx="10">
                  <c:v>2876.9029948521447</c:v>
                </c:pt>
                <c:pt idx="11">
                  <c:v>10.973734215697281</c:v>
                </c:pt>
                <c:pt idx="12">
                  <c:v>1.3511953933055654</c:v>
                </c:pt>
                <c:pt idx="13">
                  <c:v>40.488177215832593</c:v>
                </c:pt>
                <c:pt idx="14">
                  <c:v>554.77296219876291</c:v>
                </c:pt>
                <c:pt idx="15">
                  <c:v>356.2682831399801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07-4EC9-8BD5-DA9B454912FF}"/>
            </c:ext>
          </c:extLst>
        </c:ser>
        <c:ser>
          <c:idx val="1"/>
          <c:order val="1"/>
          <c:tx>
            <c:strRef>
              <c:f>'Solos Man. + Man. de Dejetos'!$M$2</c:f>
              <c:strCache>
                <c:ptCount val="1"/>
                <c:pt idx="0">
                  <c:v>Emissão de kt CO₂e (2018)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'Solos Man. + Man. de Dejetos'!$K$3:$K$18</c:f>
              <c:strCache>
                <c:ptCount val="16"/>
                <c:pt idx="1">
                  <c:v>Ureia</c:v>
                </c:pt>
                <c:pt idx="2">
                  <c:v>Calagem</c:v>
                </c:pt>
                <c:pt idx="3">
                  <c:v>Vinhaça </c:v>
                </c:pt>
                <c:pt idx="4">
                  <c:v>Torta de filtro</c:v>
                </c:pt>
                <c:pt idx="5">
                  <c:v>Soja</c:v>
                </c:pt>
                <c:pt idx="6">
                  <c:v>Milho</c:v>
                </c:pt>
                <c:pt idx="7">
                  <c:v>Arroz</c:v>
                </c:pt>
                <c:pt idx="8">
                  <c:v>Cana-de-açúcar </c:v>
                </c:pt>
                <c:pt idx="9">
                  <c:v>Mineralização do N</c:v>
                </c:pt>
                <c:pt idx="10">
                  <c:v>Bovinos</c:v>
                </c:pt>
                <c:pt idx="11">
                  <c:v>Ovinos</c:v>
                </c:pt>
                <c:pt idx="12">
                  <c:v>Caprinos</c:v>
                </c:pt>
                <c:pt idx="13">
                  <c:v>Equinos</c:v>
                </c:pt>
                <c:pt idx="14">
                  <c:v>Suínos</c:v>
                </c:pt>
                <c:pt idx="15">
                  <c:v>Aves</c:v>
                </c:pt>
              </c:strCache>
            </c:strRef>
          </c:cat>
          <c:val>
            <c:numRef>
              <c:f>'Solos Man. + Man. de Dejetos'!$M$3:$M$18</c:f>
              <c:numCache>
                <c:formatCode>0</c:formatCode>
                <c:ptCount val="16"/>
                <c:pt idx="1">
                  <c:v>705</c:v>
                </c:pt>
                <c:pt idx="2">
                  <c:v>2</c:v>
                </c:pt>
                <c:pt idx="3">
                  <c:v>82</c:v>
                </c:pt>
                <c:pt idx="4">
                  <c:v>192</c:v>
                </c:pt>
                <c:pt idx="5">
                  <c:v>1049</c:v>
                </c:pt>
                <c:pt idx="6">
                  <c:v>616</c:v>
                </c:pt>
                <c:pt idx="7">
                  <c:v>1</c:v>
                </c:pt>
                <c:pt idx="8">
                  <c:v>29</c:v>
                </c:pt>
                <c:pt idx="9">
                  <c:v>1637</c:v>
                </c:pt>
                <c:pt idx="10">
                  <c:v>2931.3813435610928</c:v>
                </c:pt>
                <c:pt idx="11">
                  <c:v>10.536967538878271</c:v>
                </c:pt>
                <c:pt idx="12">
                  <c:v>1.2540818198297892</c:v>
                </c:pt>
                <c:pt idx="13">
                  <c:v>40.669748025883052</c:v>
                </c:pt>
                <c:pt idx="14">
                  <c:v>659.60836503853034</c:v>
                </c:pt>
                <c:pt idx="15">
                  <c:v>481.93319956887836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07-4EC9-8BD5-DA9B45491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4061560"/>
        <c:axId val="554061232"/>
      </c:barChart>
      <c:catAx>
        <c:axId val="554061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54061232"/>
        <c:crosses val="autoZero"/>
        <c:auto val="1"/>
        <c:lblAlgn val="ctr"/>
        <c:lblOffset val="100"/>
        <c:noMultiLvlLbl val="0"/>
      </c:catAx>
      <c:valAx>
        <c:axId val="5540612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800">
                    <a:solidFill>
                      <a:sysClr val="windowText" lastClr="000000"/>
                    </a:solidFill>
                  </a:rPr>
                  <a:t>CO</a:t>
                </a:r>
                <a:r>
                  <a:rPr lang="pt-BR" sz="180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₂ kt</a:t>
                </a:r>
                <a:endParaRPr lang="pt-BR" sz="18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3570821522681794E-2"/>
              <c:y val="0.35210448693913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54061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2000" dirty="0">
                <a:solidFill>
                  <a:sysClr val="windowText" lastClr="000000"/>
                </a:solidFill>
              </a:rPr>
              <a:t>Cobertura vegetal e uso do solo por bioma no MS</a:t>
            </a:r>
          </a:p>
        </c:rich>
      </c:tx>
      <c:layout>
        <c:manualLayout>
          <c:xMode val="edge"/>
          <c:yMode val="edge"/>
          <c:x val="0.1844860017497813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2464689144708702"/>
          <c:y val="0.16405298376509769"/>
          <c:w val="0.71845739510946138"/>
          <c:h val="0.638056453761132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'Uso do Solo'!$AH$15</c:f>
              <c:strCache>
                <c:ptCount val="1"/>
                <c:pt idx="0">
                  <c:v>Vegetação Nativa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'Uso do Solo'!$AI$13:$AK$14</c:f>
              <c:strCache>
                <c:ptCount val="3"/>
                <c:pt idx="0">
                  <c:v>Cerrado</c:v>
                </c:pt>
                <c:pt idx="1">
                  <c:v>Mata Atlântica</c:v>
                </c:pt>
                <c:pt idx="2">
                  <c:v>Pantanal</c:v>
                </c:pt>
              </c:strCache>
            </c:strRef>
          </c:cat>
          <c:val>
            <c:numRef>
              <c:f>'Uso do Solo'!$AI$15:$AK$15</c:f>
              <c:numCache>
                <c:formatCode>#,##0.00</c:formatCode>
                <c:ptCount val="3"/>
                <c:pt idx="0">
                  <c:v>5979393.0899999999</c:v>
                </c:pt>
                <c:pt idx="1">
                  <c:v>902845.70999999985</c:v>
                </c:pt>
                <c:pt idx="2">
                  <c:v>7374036.6000000006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1E-422A-A9E6-6B7CBA1CBCA9}"/>
            </c:ext>
          </c:extLst>
        </c:ser>
        <c:ser>
          <c:idx val="1"/>
          <c:order val="1"/>
          <c:tx>
            <c:strRef>
              <c:f>'Uso do Solo'!$AH$16</c:f>
              <c:strCache>
                <c:ptCount val="1"/>
                <c:pt idx="0">
                  <c:v>Formação Antrópica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'Uso do Solo'!$AI$13:$AK$14</c:f>
              <c:strCache>
                <c:ptCount val="3"/>
                <c:pt idx="0">
                  <c:v>Cerrado</c:v>
                </c:pt>
                <c:pt idx="1">
                  <c:v>Mata Atlântica</c:v>
                </c:pt>
                <c:pt idx="2">
                  <c:v>Pantanal</c:v>
                </c:pt>
              </c:strCache>
            </c:strRef>
          </c:cat>
          <c:val>
            <c:numRef>
              <c:f>'Uso do Solo'!$AI$16:$AK$16</c:f>
              <c:numCache>
                <c:formatCode>#,##0.00</c:formatCode>
                <c:ptCount val="3"/>
                <c:pt idx="0">
                  <c:v>15550036.02</c:v>
                </c:pt>
                <c:pt idx="1">
                  <c:v>3920165.73</c:v>
                </c:pt>
                <c:pt idx="2">
                  <c:v>1246541.3100000005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1E-422A-A9E6-6B7CBA1CB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4040952"/>
        <c:axId val="544038000"/>
      </c:barChart>
      <c:catAx>
        <c:axId val="544040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4038000"/>
        <c:crosses val="autoZero"/>
        <c:auto val="1"/>
        <c:lblAlgn val="ctr"/>
        <c:lblOffset val="100"/>
        <c:noMultiLvlLbl val="0"/>
      </c:catAx>
      <c:valAx>
        <c:axId val="5440380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400" dirty="0">
                    <a:solidFill>
                      <a:sysClr val="windowText" lastClr="000000"/>
                    </a:solidFill>
                  </a:rPr>
                  <a:t>Área em ha</a:t>
                </a:r>
              </a:p>
            </c:rich>
          </c:tx>
          <c:layout>
            <c:manualLayout>
              <c:xMode val="edge"/>
              <c:yMode val="edge"/>
              <c:x val="1.412829040447578E-3"/>
              <c:y val="0.299639969797977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4040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0" baseline="0" dirty="0">
                <a:solidFill>
                  <a:sysClr val="windowText" lastClr="000000"/>
                </a:solidFill>
                <a:effectLst/>
              </a:rPr>
              <a:t>Total de </a:t>
            </a:r>
            <a:r>
              <a:rPr lang="en-US" sz="2000" b="0" i="0" baseline="0" dirty="0" err="1">
                <a:solidFill>
                  <a:sysClr val="windowText" lastClr="000000"/>
                </a:solidFill>
                <a:effectLst/>
              </a:rPr>
              <a:t>Emissão</a:t>
            </a:r>
            <a:r>
              <a:rPr lang="en-US" sz="2000" b="0" i="0" baseline="0" dirty="0">
                <a:solidFill>
                  <a:sysClr val="windowText" lastClr="000000"/>
                </a:solidFill>
                <a:effectLst/>
              </a:rPr>
              <a:t> (KtCO2eq) </a:t>
            </a:r>
            <a:r>
              <a:rPr lang="en-US" sz="2000" b="0" i="0" baseline="0" dirty="0" err="1">
                <a:solidFill>
                  <a:sysClr val="windowText" lastClr="000000"/>
                </a:solidFill>
                <a:effectLst/>
              </a:rPr>
              <a:t>por</a:t>
            </a:r>
            <a:r>
              <a:rPr lang="en-US" sz="2000" b="0" i="0" baseline="0" dirty="0">
                <a:solidFill>
                  <a:sysClr val="windowText" lastClr="000000"/>
                </a:solidFill>
                <a:effectLst/>
              </a:rPr>
              <a:t> </a:t>
            </a:r>
            <a:r>
              <a:rPr lang="en-US" sz="2000" b="0" i="0" baseline="0" dirty="0" err="1">
                <a:solidFill>
                  <a:sysClr val="windowText" lastClr="000000"/>
                </a:solidFill>
                <a:effectLst/>
              </a:rPr>
              <a:t>biomas</a:t>
            </a:r>
            <a:r>
              <a:rPr lang="en-US" sz="2000" b="0" i="0" baseline="0" dirty="0">
                <a:solidFill>
                  <a:sysClr val="windowText" lastClr="000000"/>
                </a:solidFill>
                <a:effectLst/>
              </a:rPr>
              <a:t> </a:t>
            </a:r>
            <a:r>
              <a:rPr lang="en-US" sz="2000" b="0" i="0" baseline="0" dirty="0" err="1">
                <a:solidFill>
                  <a:sysClr val="windowText" lastClr="000000"/>
                </a:solidFill>
                <a:effectLst/>
              </a:rPr>
              <a:t>presentes</a:t>
            </a:r>
            <a:r>
              <a:rPr lang="en-US" sz="2000" b="0" i="0" baseline="0" dirty="0">
                <a:solidFill>
                  <a:sysClr val="windowText" lastClr="000000"/>
                </a:solidFill>
                <a:effectLst/>
              </a:rPr>
              <a:t> no </a:t>
            </a:r>
            <a:r>
              <a:rPr lang="en-US" sz="2000" b="0" i="0" baseline="0" dirty="0" err="1">
                <a:solidFill>
                  <a:sysClr val="windowText" lastClr="000000"/>
                </a:solidFill>
                <a:effectLst/>
              </a:rPr>
              <a:t>estado</a:t>
            </a:r>
            <a:r>
              <a:rPr lang="en-US" sz="2000" b="0" i="0" baseline="0" dirty="0">
                <a:solidFill>
                  <a:sysClr val="windowText" lastClr="000000"/>
                </a:solidFill>
                <a:effectLst/>
              </a:rPr>
              <a:t> de </a:t>
            </a:r>
            <a:r>
              <a:rPr lang="en-US" sz="2000" b="0" i="0" baseline="0" dirty="0" err="1">
                <a:solidFill>
                  <a:sysClr val="windowText" lastClr="000000"/>
                </a:solidFill>
                <a:effectLst/>
              </a:rPr>
              <a:t>Mato</a:t>
            </a:r>
            <a:r>
              <a:rPr lang="en-US" sz="2000" b="0" i="0" baseline="0" dirty="0">
                <a:solidFill>
                  <a:sysClr val="windowText" lastClr="000000"/>
                </a:solidFill>
                <a:effectLst/>
              </a:rPr>
              <a:t> Grosso do </a:t>
            </a:r>
            <a:r>
              <a:rPr lang="en-US" sz="2000" b="0" i="0" baseline="0" dirty="0" err="1">
                <a:solidFill>
                  <a:sysClr val="windowText" lastClr="000000"/>
                </a:solidFill>
                <a:effectLst/>
              </a:rPr>
              <a:t>Sul</a:t>
            </a:r>
            <a:r>
              <a:rPr lang="en-US" sz="2000" b="0" i="0" baseline="0" dirty="0">
                <a:solidFill>
                  <a:sysClr val="windowText" lastClr="000000"/>
                </a:solidFill>
                <a:effectLst/>
              </a:rPr>
              <a:t> </a:t>
            </a:r>
            <a:endParaRPr lang="pt-BR" sz="2000" dirty="0">
              <a:solidFill>
                <a:sysClr val="windowText" lastClr="00000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3441159089240549"/>
          <c:y val="0.32606980843812428"/>
          <c:w val="0.69491223590345308"/>
          <c:h val="0.446275394680142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'Uso do Solo'!$I$23</c:f>
              <c:strCache>
                <c:ptCount val="1"/>
                <c:pt idx="0">
                  <c:v>Emissão (ktCO2eq)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A7-4E09-AA39-7DD4EA49B06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BA7-4E09-AA39-7DD4EA49B06C}"/>
              </c:ext>
            </c:extLst>
          </c:dPt>
          <c:cat>
            <c:strRef>
              <c:f>'Uso do Solo'!$H$24:$H$26</c:f>
              <c:strCache>
                <c:ptCount val="3"/>
                <c:pt idx="0">
                  <c:v>CERRADO</c:v>
                </c:pt>
                <c:pt idx="1">
                  <c:v>M. ATLÂNTICA</c:v>
                </c:pt>
                <c:pt idx="2">
                  <c:v>PANTANAL</c:v>
                </c:pt>
              </c:strCache>
            </c:strRef>
          </c:cat>
          <c:val>
            <c:numRef>
              <c:f>'Uso do Solo'!$I$24:$I$26</c:f>
              <c:numCache>
                <c:formatCode>#,##0.00</c:formatCode>
                <c:ptCount val="3"/>
                <c:pt idx="0">
                  <c:v>13938.731148892401</c:v>
                </c:pt>
                <c:pt idx="1">
                  <c:v>1135.7602149315685</c:v>
                </c:pt>
                <c:pt idx="2">
                  <c:v>3256.3969449301185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A7-4E09-AA39-7DD4EA49B0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1138840"/>
        <c:axId val="501137200"/>
      </c:barChart>
      <c:catAx>
        <c:axId val="501138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1137200"/>
        <c:crosses val="autoZero"/>
        <c:auto val="1"/>
        <c:lblAlgn val="ctr"/>
        <c:lblOffset val="100"/>
        <c:noMultiLvlLbl val="0"/>
      </c:catAx>
      <c:valAx>
        <c:axId val="5011372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400">
                    <a:solidFill>
                      <a:sysClr val="windowText" lastClr="000000"/>
                    </a:solidFill>
                  </a:rPr>
                  <a:t>KtCO</a:t>
                </a:r>
                <a:r>
                  <a:rPr lang="pt-BR" sz="140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₂ eq</a:t>
                </a:r>
                <a:endParaRPr lang="pt-BR" sz="14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5752524661211346E-2"/>
              <c:y val="0.423535863987150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1138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2400" dirty="0"/>
              <a:t>Emissões de GEE do Componente Urbano e Industrial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9438530822707731"/>
          <c:y val="0.10587439928612441"/>
          <c:w val="0.67949860268705242"/>
          <c:h val="0.72442801473113183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Resíduos!$D$51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Resíduos!$B$52:$B$53</c:f>
              <c:strCache>
                <c:ptCount val="2"/>
                <c:pt idx="0">
                  <c:v>Urbano (Resíduos Sólidos +Efluentes)</c:v>
                </c:pt>
                <c:pt idx="1">
                  <c:v>Industrial (Resíduos Sólidos +Efluentes)</c:v>
                </c:pt>
              </c:strCache>
            </c:strRef>
          </c:cat>
          <c:val>
            <c:numRef>
              <c:f>Resíduos!$D$52:$D$53</c:f>
              <c:numCache>
                <c:formatCode>#,##0</c:formatCode>
                <c:ptCount val="2"/>
                <c:pt idx="0">
                  <c:v>721.66073871531898</c:v>
                </c:pt>
                <c:pt idx="1">
                  <c:v>8589.3471275779611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33-43AC-B053-2F57F5715129}"/>
            </c:ext>
          </c:extLst>
        </c:ser>
        <c:ser>
          <c:idx val="2"/>
          <c:order val="2"/>
          <c:tx>
            <c:strRef>
              <c:f>Resíduos!$E$51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Resíduos!$B$52:$B$53</c:f>
              <c:strCache>
                <c:ptCount val="2"/>
                <c:pt idx="0">
                  <c:v>Urbano (Resíduos Sólidos +Efluentes)</c:v>
                </c:pt>
                <c:pt idx="1">
                  <c:v>Industrial (Resíduos Sólidos +Efluentes)</c:v>
                </c:pt>
              </c:strCache>
            </c:strRef>
          </c:cat>
          <c:val>
            <c:numRef>
              <c:f>Resíduos!$E$52:$E$53</c:f>
              <c:numCache>
                <c:formatCode>#,##0</c:formatCode>
                <c:ptCount val="2"/>
                <c:pt idx="0">
                  <c:v>763.54047677610913</c:v>
                </c:pt>
                <c:pt idx="1">
                  <c:v>9132.2338024943838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33-43AC-B053-2F57F57151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7670696"/>
        <c:axId val="48767561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Resíduos!$C$51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Resíduos!$B$52:$B$53</c15:sqref>
                        </c15:formulaRef>
                      </c:ext>
                    </c:extLst>
                    <c:strCache>
                      <c:ptCount val="2"/>
                      <c:pt idx="0">
                        <c:v>Urbano (Resíduos Sólidos +Efluentes)</c:v>
                      </c:pt>
                      <c:pt idx="1">
                        <c:v>Industrial (Resíduos Sólidos +Efluentes)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Resíduos!$C$52:$C$53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8233-43AC-B053-2F57F5715129}"/>
                  </c:ext>
                </c:extLst>
              </c15:ser>
            </c15:filteredBarSeries>
          </c:ext>
        </c:extLst>
      </c:barChart>
      <c:catAx>
        <c:axId val="48767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7675616"/>
        <c:crosses val="autoZero"/>
        <c:auto val="1"/>
        <c:lblAlgn val="ctr"/>
        <c:lblOffset val="100"/>
        <c:noMultiLvlLbl val="0"/>
      </c:catAx>
      <c:valAx>
        <c:axId val="487675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/>
                  <a:t>Kt CO₂ eq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7670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0.19073</cdr:x>
      <cdr:y>0.80088</cdr:y>
    </cdr:from>
    <cdr:to>
      <cdr:x>0.36363</cdr:x>
      <cdr:y>0.86926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155158" y="4749673"/>
          <a:ext cx="1953662" cy="4055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600" dirty="0"/>
            <a:t>Fertilizantes</a:t>
          </a:r>
          <a:r>
            <a:rPr lang="pt-BR" sz="1400" dirty="0"/>
            <a:t> sintéticos</a:t>
          </a:r>
        </a:p>
      </cdr:txBody>
    </cdr:sp>
  </cdr:relSizeAnchor>
  <cdr:relSizeAnchor xmlns:cdr="http://schemas.openxmlformats.org/drawingml/2006/chartDrawing">
    <cdr:from>
      <cdr:x>0.37802</cdr:x>
      <cdr:y>0.80536</cdr:y>
    </cdr:from>
    <cdr:to>
      <cdr:x>0.53762</cdr:x>
      <cdr:y>0.90792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4271382" y="4776230"/>
          <a:ext cx="1803379" cy="608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600" dirty="0"/>
            <a:t>Adubos</a:t>
          </a:r>
          <a:r>
            <a:rPr lang="pt-BR" sz="1400" dirty="0"/>
            <a:t> orgânicos</a:t>
          </a:r>
        </a:p>
      </cdr:txBody>
    </cdr:sp>
  </cdr:relSizeAnchor>
  <cdr:relSizeAnchor xmlns:cdr="http://schemas.openxmlformats.org/drawingml/2006/chartDrawing">
    <cdr:from>
      <cdr:x>0.41646</cdr:x>
      <cdr:y>0.80983</cdr:y>
    </cdr:from>
    <cdr:to>
      <cdr:x>0.57606</cdr:x>
      <cdr:y>0.95085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2386013" y="3609975"/>
          <a:ext cx="914400" cy="628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0.59094</cdr:x>
      <cdr:y>0.80088</cdr:y>
    </cdr:from>
    <cdr:to>
      <cdr:x>0.75054</cdr:x>
      <cdr:y>0.91627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6677297" y="4749672"/>
          <a:ext cx="1803380" cy="68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600" dirty="0"/>
            <a:t>Resíduos</a:t>
          </a:r>
          <a:r>
            <a:rPr lang="pt-BR" sz="1400" dirty="0"/>
            <a:t> agrícolas</a:t>
          </a:r>
        </a:p>
      </cdr:txBody>
    </cdr:sp>
  </cdr:relSizeAnchor>
  <cdr:relSizeAnchor xmlns:cdr="http://schemas.openxmlformats.org/drawingml/2006/chartDrawing">
    <cdr:from>
      <cdr:x>0.79337</cdr:x>
      <cdr:y>0.80756</cdr:y>
    </cdr:from>
    <cdr:to>
      <cdr:x>0.95297</cdr:x>
      <cdr:y>0.90371</cdr:y>
    </cdr:to>
    <cdr:sp macro="" textlink="">
      <cdr:nvSpPr>
        <cdr:cNvPr id="6" name="CaixaDeTexto 5"/>
        <cdr:cNvSpPr txBox="1"/>
      </cdr:nvSpPr>
      <cdr:spPr>
        <a:xfrm xmlns:a="http://schemas.openxmlformats.org/drawingml/2006/main">
          <a:off x="8964626" y="4789292"/>
          <a:ext cx="1803380" cy="570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600" dirty="0"/>
            <a:t>Manejo</a:t>
          </a:r>
          <a:r>
            <a:rPr lang="pt-BR" sz="1400" dirty="0"/>
            <a:t> de dejetos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0.24685</cdr:x>
      <cdr:y>0.84532</cdr:y>
    </cdr:from>
    <cdr:to>
      <cdr:x>0.3431</cdr:x>
      <cdr:y>0.91849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500493" y="5140999"/>
          <a:ext cx="585063" cy="444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000" dirty="0" smtClean="0"/>
        </a:p>
        <a:p xmlns:a="http://schemas.openxmlformats.org/drawingml/2006/main">
          <a:r>
            <a:rPr lang="pt-BR" sz="1200" dirty="0" smtClean="0"/>
            <a:t>27,77</a:t>
          </a:r>
          <a:r>
            <a:rPr lang="pt-BR" sz="1200" dirty="0"/>
            <a:t>%</a:t>
          </a:r>
        </a:p>
      </cdr:txBody>
    </cdr:sp>
  </cdr:relSizeAnchor>
  <cdr:relSizeAnchor xmlns:cdr="http://schemas.openxmlformats.org/drawingml/2006/chartDrawing">
    <cdr:from>
      <cdr:x>0.32681</cdr:x>
      <cdr:y>0.84535</cdr:y>
    </cdr:from>
    <cdr:to>
      <cdr:x>0.42306</cdr:x>
      <cdr:y>0.90006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2063385" y="5141186"/>
          <a:ext cx="607695" cy="332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000" dirty="0" smtClean="0"/>
        </a:p>
        <a:p xmlns:a="http://schemas.openxmlformats.org/drawingml/2006/main">
          <a:r>
            <a:rPr lang="pt-BR" sz="1200" dirty="0" smtClean="0"/>
            <a:t>72,23</a:t>
          </a:r>
          <a:r>
            <a:rPr lang="pt-BR" sz="1200" dirty="0"/>
            <a:t>%</a:t>
          </a:r>
        </a:p>
      </cdr:txBody>
    </cdr:sp>
  </cdr:relSizeAnchor>
  <cdr:relSizeAnchor xmlns:cdr="http://schemas.openxmlformats.org/drawingml/2006/chartDrawing">
    <cdr:from>
      <cdr:x>0.48075</cdr:x>
      <cdr:y>0.82404</cdr:y>
    </cdr:from>
    <cdr:to>
      <cdr:x>0.55688</cdr:x>
      <cdr:y>0.92268</cdr:y>
    </cdr:to>
    <cdr:sp macro="" textlink="">
      <cdr:nvSpPr>
        <cdr:cNvPr id="4" name="CaixaDeTexto 1"/>
        <cdr:cNvSpPr txBox="1"/>
      </cdr:nvSpPr>
      <cdr:spPr>
        <a:xfrm xmlns:a="http://schemas.openxmlformats.org/drawingml/2006/main">
          <a:off x="3035330" y="5011561"/>
          <a:ext cx="480664" cy="599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000" dirty="0" smtClean="0"/>
        </a:p>
        <a:p xmlns:a="http://schemas.openxmlformats.org/drawingml/2006/main">
          <a:endParaRPr lang="pt-BR" sz="1000" dirty="0" smtClean="0"/>
        </a:p>
        <a:p xmlns:a="http://schemas.openxmlformats.org/drawingml/2006/main">
          <a:r>
            <a:rPr lang="pt-BR" sz="1200" dirty="0" smtClean="0"/>
            <a:t>18,72</a:t>
          </a:r>
          <a:r>
            <a:rPr lang="pt-BR" sz="1200" dirty="0"/>
            <a:t>%</a:t>
          </a:r>
        </a:p>
      </cdr:txBody>
    </cdr:sp>
  </cdr:relSizeAnchor>
  <cdr:relSizeAnchor xmlns:cdr="http://schemas.openxmlformats.org/drawingml/2006/chartDrawing">
    <cdr:from>
      <cdr:x>0.56498</cdr:x>
      <cdr:y>0.82189</cdr:y>
    </cdr:from>
    <cdr:to>
      <cdr:x>0.64111</cdr:x>
      <cdr:y>0.91623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3567122" y="4998498"/>
          <a:ext cx="480663" cy="5737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000" dirty="0" smtClean="0"/>
        </a:p>
        <a:p xmlns:a="http://schemas.openxmlformats.org/drawingml/2006/main">
          <a:endParaRPr lang="pt-BR" sz="1000" dirty="0" smtClean="0"/>
        </a:p>
        <a:p xmlns:a="http://schemas.openxmlformats.org/drawingml/2006/main">
          <a:r>
            <a:rPr lang="pt-BR" dirty="0" smtClean="0"/>
            <a:t>81,28</a:t>
          </a:r>
          <a:r>
            <a:rPr lang="pt-BR" dirty="0"/>
            <a:t>%</a:t>
          </a:r>
        </a:p>
      </cdr:txBody>
    </cdr:sp>
  </cdr:relSizeAnchor>
  <cdr:relSizeAnchor xmlns:cdr="http://schemas.openxmlformats.org/drawingml/2006/chartDrawing">
    <cdr:from>
      <cdr:x>0.73567</cdr:x>
      <cdr:y>0.84393</cdr:y>
    </cdr:from>
    <cdr:to>
      <cdr:x>0.8118</cdr:x>
      <cdr:y>0.9171</cdr:y>
    </cdr:to>
    <cdr:sp macro="" textlink="">
      <cdr:nvSpPr>
        <cdr:cNvPr id="6" name="CaixaDeTexto 1"/>
        <cdr:cNvSpPr txBox="1"/>
      </cdr:nvSpPr>
      <cdr:spPr>
        <a:xfrm xmlns:a="http://schemas.openxmlformats.org/drawingml/2006/main">
          <a:off x="4471819" y="5132558"/>
          <a:ext cx="462763" cy="444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000" dirty="0" smtClean="0"/>
        </a:p>
        <a:p xmlns:a="http://schemas.openxmlformats.org/drawingml/2006/main">
          <a:r>
            <a:rPr lang="pt-BR" sz="1200" dirty="0" smtClean="0"/>
            <a:t>85,54</a:t>
          </a:r>
          <a:r>
            <a:rPr lang="pt-BR" sz="1200" dirty="0"/>
            <a:t>%</a:t>
          </a:r>
        </a:p>
      </cdr:txBody>
    </cdr:sp>
  </cdr:relSizeAnchor>
  <cdr:relSizeAnchor xmlns:cdr="http://schemas.openxmlformats.org/drawingml/2006/chartDrawing">
    <cdr:from>
      <cdr:x>0.81656</cdr:x>
      <cdr:y>0.84365</cdr:y>
    </cdr:from>
    <cdr:to>
      <cdr:x>0.89269</cdr:x>
      <cdr:y>0.91682</cdr:y>
    </cdr:to>
    <cdr:sp macro="" textlink="">
      <cdr:nvSpPr>
        <cdr:cNvPr id="7" name="CaixaDeTexto 1"/>
        <cdr:cNvSpPr txBox="1"/>
      </cdr:nvSpPr>
      <cdr:spPr>
        <a:xfrm xmlns:a="http://schemas.openxmlformats.org/drawingml/2006/main">
          <a:off x="4963547" y="5130843"/>
          <a:ext cx="462762" cy="444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000" dirty="0" smtClean="0"/>
        </a:p>
        <a:p xmlns:a="http://schemas.openxmlformats.org/drawingml/2006/main">
          <a:r>
            <a:rPr lang="pt-BR" dirty="0" smtClean="0"/>
            <a:t>14,46%</a:t>
          </a:r>
          <a:endParaRPr lang="pt-BR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0.30715</cdr:x>
      <cdr:y>0.85243</cdr:y>
    </cdr:from>
    <cdr:to>
      <cdr:x>0.41928</cdr:x>
      <cdr:y>0.97183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824233" y="3509760"/>
          <a:ext cx="665967" cy="49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400" dirty="0"/>
            <a:t>76%</a:t>
          </a:r>
        </a:p>
      </cdr:txBody>
    </cdr:sp>
  </cdr:relSizeAnchor>
  <cdr:relSizeAnchor xmlns:cdr="http://schemas.openxmlformats.org/drawingml/2006/chartDrawing">
    <cdr:from>
      <cdr:x>0.54862</cdr:x>
      <cdr:y>0.85661</cdr:y>
    </cdr:from>
    <cdr:to>
      <cdr:x>0.66075</cdr:x>
      <cdr:y>0.97601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3258399" y="3526939"/>
          <a:ext cx="665968" cy="4916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400" dirty="0"/>
            <a:t>6%</a:t>
          </a:r>
        </a:p>
      </cdr:txBody>
    </cdr:sp>
  </cdr:relSizeAnchor>
  <cdr:relSizeAnchor xmlns:cdr="http://schemas.openxmlformats.org/drawingml/2006/chartDrawing">
    <cdr:from>
      <cdr:x>0.77052</cdr:x>
      <cdr:y>0.85362</cdr:y>
    </cdr:from>
    <cdr:to>
      <cdr:x>0.88265</cdr:x>
      <cdr:y>0.97302</cdr:y>
    </cdr:to>
    <cdr:sp macro="" textlink="">
      <cdr:nvSpPr>
        <cdr:cNvPr id="4" name="CaixaDeTexto 1"/>
        <cdr:cNvSpPr txBox="1"/>
      </cdr:nvSpPr>
      <cdr:spPr>
        <a:xfrm xmlns:a="http://schemas.openxmlformats.org/drawingml/2006/main">
          <a:off x="4576326" y="3514630"/>
          <a:ext cx="665967" cy="49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400" dirty="0"/>
            <a:t>18%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0.88719</cdr:x>
      <cdr:y>0.30046</cdr:y>
    </cdr:from>
    <cdr:to>
      <cdr:x>0.97733</cdr:x>
      <cdr:y>0.41596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7996547" y="1512854"/>
          <a:ext cx="812466" cy="5815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400" dirty="0"/>
            <a:t>92,25</a:t>
          </a:r>
          <a:r>
            <a:rPr lang="pt-BR" sz="1000" dirty="0"/>
            <a:t>%</a:t>
          </a:r>
        </a:p>
      </cdr:txBody>
    </cdr:sp>
  </cdr:relSizeAnchor>
  <cdr:relSizeAnchor xmlns:cdr="http://schemas.openxmlformats.org/drawingml/2006/chartDrawing">
    <cdr:from>
      <cdr:x>0.91304</cdr:x>
      <cdr:y>0.21131</cdr:y>
    </cdr:from>
    <cdr:to>
      <cdr:x>1</cdr:x>
      <cdr:y>0.27876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8229601" y="1063943"/>
          <a:ext cx="783770" cy="3396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200" dirty="0"/>
            <a:t>92,28</a:t>
          </a:r>
          <a:r>
            <a:rPr lang="pt-BR" sz="1000" dirty="0"/>
            <a:t>%</a:t>
          </a:r>
        </a:p>
      </cdr:txBody>
    </cdr:sp>
  </cdr:relSizeAnchor>
  <cdr:relSizeAnchor xmlns:cdr="http://schemas.openxmlformats.org/drawingml/2006/chartDrawing">
    <cdr:from>
      <cdr:x>0.42597</cdr:x>
      <cdr:y>0.56702</cdr:y>
    </cdr:from>
    <cdr:to>
      <cdr:x>0.51611</cdr:x>
      <cdr:y>0.68252</cdr:y>
    </cdr:to>
    <cdr:sp macro="" textlink="">
      <cdr:nvSpPr>
        <cdr:cNvPr id="4" name="CaixaDeTexto 1"/>
        <cdr:cNvSpPr txBox="1"/>
      </cdr:nvSpPr>
      <cdr:spPr>
        <a:xfrm xmlns:a="http://schemas.openxmlformats.org/drawingml/2006/main">
          <a:off x="3767091" y="2854991"/>
          <a:ext cx="797158" cy="5815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400" dirty="0"/>
            <a:t>7,72%</a:t>
          </a:r>
        </a:p>
      </cdr:txBody>
    </cdr:sp>
  </cdr:relSizeAnchor>
  <cdr:relSizeAnchor xmlns:cdr="http://schemas.openxmlformats.org/drawingml/2006/chartDrawing">
    <cdr:from>
      <cdr:x>0.42947</cdr:x>
      <cdr:y>0.68319</cdr:y>
    </cdr:from>
    <cdr:to>
      <cdr:x>0.51961</cdr:x>
      <cdr:y>0.79869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3798052" y="3439880"/>
          <a:ext cx="797158" cy="5815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400" dirty="0"/>
            <a:t>7,75%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3BCF-3833-473E-ABF1-44B746388443}" type="datetimeFigureOut">
              <a:rPr lang="pt-BR" smtClean="0"/>
              <a:t>05/04/2023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E86D-4DB1-4105-A3DB-FB9AE84331B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1848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3BCF-3833-473E-ABF1-44B746388443}" type="datetimeFigureOut">
              <a:rPr lang="pt-BR" smtClean="0"/>
              <a:t>05/04/2023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E86D-4DB1-4105-A3DB-FB9AE84331B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6734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3BCF-3833-473E-ABF1-44B746388443}" type="datetimeFigureOut">
              <a:rPr lang="pt-BR" smtClean="0"/>
              <a:t>05/04/2023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E86D-4DB1-4105-A3DB-FB9AE84331B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838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3BCF-3833-473E-ABF1-44B746388443}" type="datetimeFigureOut">
              <a:rPr lang="pt-BR" smtClean="0"/>
              <a:t>05/04/2023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E86D-4DB1-4105-A3DB-FB9AE84331B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560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3BCF-3833-473E-ABF1-44B746388443}" type="datetimeFigureOut">
              <a:rPr lang="pt-BR" smtClean="0"/>
              <a:t>05/04/2023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E86D-4DB1-4105-A3DB-FB9AE84331B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8605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3BCF-3833-473E-ABF1-44B746388443}" type="datetimeFigureOut">
              <a:rPr lang="pt-BR" smtClean="0"/>
              <a:t>05/04/2023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E86D-4DB1-4105-A3DB-FB9AE84331B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874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3BCF-3833-473E-ABF1-44B746388443}" type="datetimeFigureOut">
              <a:rPr lang="pt-BR" smtClean="0"/>
              <a:t>05/04/2023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E86D-4DB1-4105-A3DB-FB9AE84331B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476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3BCF-3833-473E-ABF1-44B746388443}" type="datetimeFigureOut">
              <a:rPr lang="pt-BR" smtClean="0"/>
              <a:t>05/04/2023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E86D-4DB1-4105-A3DB-FB9AE84331B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459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3BCF-3833-473E-ABF1-44B746388443}" type="datetimeFigureOut">
              <a:rPr lang="pt-BR" smtClean="0"/>
              <a:t>05/04/2023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E86D-4DB1-4105-A3DB-FB9AE84331B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51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3BCF-3833-473E-ABF1-44B746388443}" type="datetimeFigureOut">
              <a:rPr lang="pt-BR" smtClean="0"/>
              <a:t>05/04/2023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E86D-4DB1-4105-A3DB-FB9AE84331B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934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3BCF-3833-473E-ABF1-44B746388443}" type="datetimeFigureOut">
              <a:rPr lang="pt-BR" smtClean="0"/>
              <a:t>05/04/2023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E86D-4DB1-4105-A3DB-FB9AE84331B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818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B3BCF-3833-473E-ABF1-44B746388443}" type="datetimeFigureOut">
              <a:rPr lang="pt-BR" smtClean="0"/>
              <a:t>05/04/2023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2E86D-4DB1-4105-A3DB-FB9AE84331B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544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8027" cy="119672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571" y="0"/>
            <a:ext cx="2428429" cy="143691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86" y="5974076"/>
            <a:ext cx="1364256" cy="88392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470263" y="1789612"/>
            <a:ext cx="111034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Arial Black" panose="020B0A04020102020204" pitchFamily="34" charset="0"/>
              </a:rPr>
              <a:t>INVENTÁRIO DE EMISSÕES DE GASES DE EFEITO ESTUFA </a:t>
            </a:r>
          </a:p>
          <a:p>
            <a:pPr algn="ctr"/>
            <a:r>
              <a:rPr lang="pt-BR" sz="3600" dirty="0" smtClean="0">
                <a:latin typeface="Arial Black" panose="020B0A04020102020204" pitchFamily="34" charset="0"/>
              </a:rPr>
              <a:t>DO ESTADO DE MATO GROSSO DO SUL </a:t>
            </a:r>
          </a:p>
          <a:p>
            <a:pPr algn="ctr"/>
            <a:r>
              <a:rPr lang="pt-BR" sz="3600" dirty="0" smtClean="0">
                <a:latin typeface="Arial Black" panose="020B0A04020102020204" pitchFamily="34" charset="0"/>
              </a:rPr>
              <a:t>2017 - 2018</a:t>
            </a:r>
            <a:endParaRPr lang="pt-BR" sz="3600" dirty="0">
              <a:latin typeface="Arial Black" panose="020B0A04020102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935" y="5974076"/>
            <a:ext cx="1537618" cy="775067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191619" y="4851340"/>
            <a:ext cx="1407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 Black" panose="020B0A04020102020204" pitchFamily="34" charset="0"/>
              </a:rPr>
              <a:t>APOIO: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467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02229"/>
            <a:ext cx="6165669" cy="4402181"/>
          </a:xfrm>
          <a:prstGeom prst="rect">
            <a:avLst/>
          </a:prstGeom>
          <a:noFill/>
        </p:spPr>
      </p:pic>
      <p:pic>
        <p:nvPicPr>
          <p:cNvPr id="3" name="Imagem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668" y="1502230"/>
            <a:ext cx="6026332" cy="440218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1881051" y="209006"/>
            <a:ext cx="8556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ENERGIA E PROCESSOS INDUSTRIAIS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1313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2827127036"/>
              </p:ext>
            </p:extLst>
          </p:nvPr>
        </p:nvGraphicFramePr>
        <p:xfrm>
          <a:off x="1685107" y="992778"/>
          <a:ext cx="8425544" cy="5329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992777" y="222069"/>
            <a:ext cx="9405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SETOR: AGROPECUÁRIA E MUDANÇAS DO USO DA TERRA</a:t>
            </a:r>
          </a:p>
          <a:p>
            <a:r>
              <a:rPr lang="pt-BR" dirty="0" smtClean="0"/>
              <a:t>SUB SETOR: AGROPECUÁRIA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51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316480" y="0"/>
            <a:ext cx="924414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SUBSETOR – MANEJO DE DEJETOS E SOLOS MANEJADOS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3712074569"/>
              </p:ext>
            </p:extLst>
          </p:nvPr>
        </p:nvGraphicFramePr>
        <p:xfrm>
          <a:off x="0" y="927463"/>
          <a:ext cx="12057017" cy="5930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411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351314" y="0"/>
            <a:ext cx="649224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SUBSETOR MUDANÇA DO USO DA TERRA E FLORESTAS 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744583"/>
            <a:ext cx="5969727" cy="6113417"/>
          </a:xfrm>
          <a:prstGeom prst="rect">
            <a:avLst/>
          </a:prstGeom>
        </p:spPr>
      </p:pic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664828674"/>
              </p:ext>
            </p:extLst>
          </p:nvPr>
        </p:nvGraphicFramePr>
        <p:xfrm>
          <a:off x="5969726" y="880792"/>
          <a:ext cx="6313714" cy="608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831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1599370211"/>
              </p:ext>
            </p:extLst>
          </p:nvPr>
        </p:nvGraphicFramePr>
        <p:xfrm>
          <a:off x="0" y="235130"/>
          <a:ext cx="5939246" cy="5799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agem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155" y="0"/>
            <a:ext cx="6548845" cy="6035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024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486398" y="182880"/>
            <a:ext cx="1645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RESÍDUOS</a:t>
            </a:r>
            <a:endParaRPr lang="pt-BR" sz="2400" dirty="0"/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4022297106"/>
              </p:ext>
            </p:extLst>
          </p:nvPr>
        </p:nvGraphicFramePr>
        <p:xfrm>
          <a:off x="1045028" y="1345474"/>
          <a:ext cx="10123715" cy="5381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899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421584"/>
            <a:ext cx="12192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Este Primeiro </a:t>
            </a: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Inventário GEE Estadual focado nos anos de 2017 e 2018, consiste numa das principais ferramentas de planejamento do </a:t>
            </a:r>
            <a:r>
              <a:rPr lang="pt-BR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ProClima</a:t>
            </a: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MS</a:t>
            </a:r>
            <a:r>
              <a:rPr lang="pt-B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que </a:t>
            </a: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se propõe, além de identificar as emissões de GEE do MS, a direcionar de maneira didática, estratégias de mitigação e adaptação a nível regional, </a:t>
            </a:r>
            <a:r>
              <a:rPr lang="pt-B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através de um Plano de Ação de </a:t>
            </a:r>
            <a:r>
              <a:rPr lang="pt-BR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Descarbonização</a:t>
            </a:r>
            <a:r>
              <a:rPr lang="pt-BR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fim de promover o desenvolvimento sustentável com redução de emissões. </a:t>
            </a:r>
            <a:endParaRPr lang="pt-BR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Os </a:t>
            </a:r>
            <a:r>
              <a:rPr lang="pt-BR" sz="2000" dirty="0"/>
              <a:t>resultados apontam a agropecuária na liderança das emissões de CO</a:t>
            </a:r>
            <a:r>
              <a:rPr lang="pt-BR" sz="2000" baseline="-25000" dirty="0"/>
              <a:t>2</a:t>
            </a:r>
            <a:r>
              <a:rPr lang="pt-BR" sz="2000" dirty="0"/>
              <a:t> </a:t>
            </a:r>
            <a:r>
              <a:rPr lang="pt-BR" sz="2000" dirty="0" err="1"/>
              <a:t>eq</a:t>
            </a:r>
            <a:r>
              <a:rPr lang="pt-BR" sz="2000" dirty="0"/>
              <a:t>, numa proporção de 55,75% do total emitido no MS. Para a neutralização do metano, proveniente da fermentação entérica uma das principais medidas consiste </a:t>
            </a:r>
            <a:r>
              <a:rPr lang="pt-BR" sz="2000" dirty="0" smtClean="0"/>
              <a:t>no fortalecimento de sistemas </a:t>
            </a:r>
            <a:r>
              <a:rPr lang="pt-BR" sz="2000" dirty="0"/>
              <a:t>de integração lavoura pecuária e floresta (ILPF). </a:t>
            </a:r>
            <a:endParaRPr lang="pt-B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Destacamos ainda nas contribuições em emissões o setor Mudanças do Uso da terra, que representa 24,22% do total de emissão de CO</a:t>
            </a:r>
            <a:r>
              <a:rPr lang="pt-BR" sz="2000" baseline="-25000" dirty="0"/>
              <a:t>2</a:t>
            </a:r>
            <a:r>
              <a:rPr lang="pt-BR" sz="2000" dirty="0"/>
              <a:t> </a:t>
            </a:r>
            <a:r>
              <a:rPr lang="pt-BR" sz="2000" dirty="0" err="1"/>
              <a:t>eq</a:t>
            </a:r>
            <a:r>
              <a:rPr lang="pt-BR" sz="2000" dirty="0"/>
              <a:t> no MS. A principal conversão que gerou emissões para o Bioma Cerrado foi a formação florestal para mosaico agropecuário, e para o bioma Pantanal a conversão de floresta para pastagem. A meta de zerar o “desmatamento ilegal” em 2030 é um desafio importante e </a:t>
            </a:r>
            <a:r>
              <a:rPr lang="pt-BR" sz="2000" dirty="0" smtClean="0"/>
              <a:t>estratégico.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O Programa Estadual de Pagamento por Serviços Ambientais (PSA), implantado em 2021 também se expressa como relevante nos  esforços para restaurar e proteger os serviços ecossistêmicos associados à biodiversidade, ao clima e aos estoques de carbono no âmbito das Bacias Hidrográficas dos Rios Formoso e da Prata </a:t>
            </a:r>
            <a:endParaRPr lang="pt-B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O Programa Estadual do ICMS Ecológico, mecanismo de repartição de receitas tributárias pertencentes aos municípios, se tornou, um dos propulsores para a correta Gestão dos Resíduos Sólidos Urbanos no MS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879670" y="0"/>
            <a:ext cx="3422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CONSIDERAÇÕES FINAIS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99931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4503" y="75084"/>
            <a:ext cx="1208749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dirty="0" smtClean="0"/>
          </a:p>
          <a:p>
            <a:r>
              <a:rPr lang="pt-BR" sz="2400" dirty="0" smtClean="0"/>
              <a:t>JAIME VERRUCK – SECRETÁRIO DE ESTADO DE MEIO AMBIENTE, DESENVOLVIMENTO, CIÊNCIA, TECNOLOGIA E INOVAÇÃO  SEMADESC – SECRETARIA EXECUTIVA DE MEIO AMBIENTE</a:t>
            </a:r>
            <a:endParaRPr lang="pt-BR" sz="2800" dirty="0" smtClean="0"/>
          </a:p>
          <a:p>
            <a:endParaRPr lang="pt-BR" sz="2000" dirty="0"/>
          </a:p>
          <a:p>
            <a:endParaRPr lang="pt-BR" sz="2000" dirty="0" smtClean="0"/>
          </a:p>
          <a:p>
            <a:r>
              <a:rPr lang="pt-BR" sz="2000" dirty="0" smtClean="0"/>
              <a:t>COORDENAÇÃO TÉCNICA - SEMADESC </a:t>
            </a:r>
          </a:p>
          <a:p>
            <a:r>
              <a:rPr lang="pt-BR" sz="2000" dirty="0" smtClean="0"/>
              <a:t>Sylvia Torrecilha </a:t>
            </a:r>
          </a:p>
          <a:p>
            <a:endParaRPr lang="pt-BR" sz="2000" dirty="0" smtClean="0"/>
          </a:p>
          <a:p>
            <a:r>
              <a:rPr lang="pt-BR" sz="2000" dirty="0" smtClean="0"/>
              <a:t>COORDENAÇÃO EXECUTIVA - SEMADESC </a:t>
            </a:r>
          </a:p>
          <a:p>
            <a:r>
              <a:rPr lang="pt-BR" sz="2000" dirty="0" smtClean="0"/>
              <a:t> Thais Fernanda Silva Guimarães </a:t>
            </a:r>
          </a:p>
          <a:p>
            <a:endParaRPr lang="pt-BR" sz="2000" dirty="0" smtClean="0"/>
          </a:p>
          <a:p>
            <a:r>
              <a:rPr lang="pt-BR" sz="2000" dirty="0" smtClean="0"/>
              <a:t>EQUIPE TÉCNICA - SEMADESC </a:t>
            </a:r>
          </a:p>
          <a:p>
            <a:r>
              <a:rPr lang="pt-BR" sz="2000" dirty="0" smtClean="0"/>
              <a:t>Samuel </a:t>
            </a:r>
            <a:r>
              <a:rPr lang="pt-BR" sz="2000" dirty="0" err="1" smtClean="0"/>
              <a:t>Kaywá</a:t>
            </a:r>
            <a:r>
              <a:rPr lang="pt-BR" sz="2000" dirty="0" smtClean="0"/>
              <a:t> Arruda Pereira </a:t>
            </a:r>
          </a:p>
          <a:p>
            <a:r>
              <a:rPr lang="pt-BR" sz="2000" dirty="0" smtClean="0"/>
              <a:t>Diego José Guilherme Morais </a:t>
            </a:r>
          </a:p>
          <a:p>
            <a:r>
              <a:rPr lang="pt-BR" sz="2000" dirty="0" smtClean="0"/>
              <a:t>Renato Prado Siqueira </a:t>
            </a:r>
          </a:p>
          <a:p>
            <a:endParaRPr lang="pt-BR" sz="2000" dirty="0" smtClean="0"/>
          </a:p>
          <a:p>
            <a:r>
              <a:rPr lang="pt-BR" sz="2000" dirty="0" smtClean="0"/>
              <a:t>EQUIPE TÉCNICA – IMASUL</a:t>
            </a:r>
          </a:p>
          <a:p>
            <a:r>
              <a:rPr lang="pt-BR" sz="2000" dirty="0" err="1" smtClean="0"/>
              <a:t>Rômullo</a:t>
            </a:r>
            <a:r>
              <a:rPr lang="pt-BR" sz="2000" dirty="0" smtClean="0"/>
              <a:t> Louzada </a:t>
            </a:r>
          </a:p>
          <a:p>
            <a:r>
              <a:rPr lang="pt-BR" sz="2000" dirty="0" smtClean="0"/>
              <a:t>Luciene </a:t>
            </a:r>
            <a:r>
              <a:rPr lang="pt-BR" sz="2000" dirty="0" err="1" smtClean="0"/>
              <a:t>Deová</a:t>
            </a:r>
            <a:r>
              <a:rPr lang="pt-BR" sz="2000" dirty="0" smtClean="0"/>
              <a:t> de Souza </a:t>
            </a:r>
          </a:p>
          <a:p>
            <a:r>
              <a:rPr lang="pt-BR" sz="2000" dirty="0" smtClean="0"/>
              <a:t>Pedro Henrique Gonçalves</a:t>
            </a:r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561" y="4578715"/>
            <a:ext cx="3537246" cy="209300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161718" y="3758810"/>
            <a:ext cx="2502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accent6">
                    <a:lumMod val="50000"/>
                  </a:schemeClr>
                </a:solidFill>
              </a:rPr>
              <a:t>OBRIGADA!</a:t>
            </a:r>
            <a:endParaRPr lang="pt-B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907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" y="65313"/>
            <a:ext cx="121920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BREVE HISTÓRICO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Mato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Grosso do Sul participou oficialmente da COP 26, em novembro de 2021, onde realizou a assinatura do documento de adesão oficial da administração estadual à campanha internacional </a:t>
            </a:r>
            <a:r>
              <a:rPr lang="pt-BR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2° </a:t>
            </a:r>
            <a:r>
              <a:rPr lang="pt-BR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Coalition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e a Campanha </a:t>
            </a:r>
            <a:r>
              <a:rPr lang="pt-BR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Race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Zero.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Decreto Estadual nº 15.741, de 3 de agosto de 2021, que regulamenta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adesão pelo Estado de Mato Grosso do Sul às campanhas “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Race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Zero” e “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2°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Coalition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”, no âmbito da Convenção-Quadro das Nações Unidas sobre Mudança do Clima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Decreto Estadual nº15.798, de 3 de novembro de 2021,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prevê no seu artigo 4, a elaboração do inventário estadual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Projeto Pegada Climática do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que apoia governos estaduais da Coalizão Under2 a melhorar seus esforços de rastreamento e redução de emissões de gases de efeito estufa (GEE), apoio MS, na iniciativa de realizar seu Inventário Climático, se transformando num dos primeiros estados a realizar um Inventário de GEE na esfera estadual.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43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5574" y="1334478"/>
            <a:ext cx="1069847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800" dirty="0" smtClean="0"/>
              <a:t>Você não pode </a:t>
            </a:r>
          </a:p>
          <a:p>
            <a:pPr algn="ctr"/>
            <a:r>
              <a:rPr lang="pt-BR" sz="8800" dirty="0" smtClean="0"/>
              <a:t>gerenciar o que você </a:t>
            </a:r>
          </a:p>
          <a:p>
            <a:pPr algn="ctr"/>
            <a:r>
              <a:rPr lang="pt-BR" sz="8800" dirty="0" smtClean="0"/>
              <a:t>não medir</a:t>
            </a:r>
            <a:endParaRPr lang="pt-BR" sz="8800" dirty="0"/>
          </a:p>
        </p:txBody>
      </p:sp>
    </p:spTree>
    <p:extLst>
      <p:ext uri="{BB962C8B-B14F-4D97-AF65-F5344CB8AC3E}">
        <p14:creationId xmlns:p14="http://schemas.microsoft.com/office/powerpoint/2010/main" val="323600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251269" y="431072"/>
            <a:ext cx="6940731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Arial Black" panose="020B0A04020102020204" pitchFamily="34" charset="0"/>
              </a:rPr>
              <a:t>Objetivo </a:t>
            </a:r>
          </a:p>
          <a:p>
            <a:pPr algn="ctr"/>
            <a:endParaRPr lang="pt-BR" sz="2800" dirty="0" smtClean="0">
              <a:latin typeface="Arial Black" panose="020B0A04020102020204" pitchFamily="34" charset="0"/>
            </a:endParaRPr>
          </a:p>
          <a:p>
            <a:pPr algn="ctr"/>
            <a:r>
              <a:rPr lang="pt-BR" sz="2400" dirty="0" smtClean="0">
                <a:latin typeface="Arial Black" panose="020B0A04020102020204" pitchFamily="34" charset="0"/>
              </a:rPr>
              <a:t>O inventário </a:t>
            </a:r>
            <a:r>
              <a:rPr lang="pt-BR" sz="2400" dirty="0">
                <a:latin typeface="Arial Black" panose="020B0A04020102020204" pitchFamily="34" charset="0"/>
              </a:rPr>
              <a:t>de emissões consiste </a:t>
            </a:r>
            <a:r>
              <a:rPr lang="pt-BR" sz="2400" dirty="0" smtClean="0">
                <a:latin typeface="Arial Black" panose="020B0A04020102020204" pitchFamily="34" charset="0"/>
              </a:rPr>
              <a:t>numa importante ferramenta de planejamento, um dos </a:t>
            </a:r>
            <a:r>
              <a:rPr lang="pt-BR" sz="2400" dirty="0">
                <a:latin typeface="Arial Black" panose="020B0A04020102020204" pitchFamily="34" charset="0"/>
              </a:rPr>
              <a:t>primeiros passos no desenvolvimento de estratégias de baixo </a:t>
            </a:r>
            <a:r>
              <a:rPr lang="pt-BR" sz="2400" dirty="0" smtClean="0">
                <a:latin typeface="Arial Black" panose="020B0A04020102020204" pitchFamily="34" charset="0"/>
              </a:rPr>
              <a:t>carbono </a:t>
            </a:r>
          </a:p>
          <a:p>
            <a:pPr algn="ctr"/>
            <a:endParaRPr lang="pt-BR" sz="2400" dirty="0" smtClean="0">
              <a:latin typeface="Arial Black" panose="020B0A04020102020204" pitchFamily="34" charset="0"/>
            </a:endParaRPr>
          </a:p>
          <a:p>
            <a:pPr algn="ctr"/>
            <a:r>
              <a:rPr lang="pt-BR" sz="2400" dirty="0" smtClean="0">
                <a:latin typeface="Arial Black" panose="020B0A04020102020204" pitchFamily="34" charset="0"/>
              </a:rPr>
              <a:t>Tomadores de decisão podem usar inventários para desenvolver </a:t>
            </a:r>
          </a:p>
          <a:p>
            <a:pPr algn="ctr"/>
            <a:r>
              <a:rPr lang="pt-BR" sz="2400" dirty="0" smtClean="0">
                <a:latin typeface="Arial Black" panose="020B0A04020102020204" pitchFamily="34" charset="0"/>
              </a:rPr>
              <a:t>estratégias e políticas de mitigação e avaliar progressos.</a:t>
            </a:r>
          </a:p>
          <a:p>
            <a:pPr algn="ctr"/>
            <a:r>
              <a:rPr lang="pt-BR" sz="2400" dirty="0" smtClean="0">
                <a:latin typeface="Arial Black" panose="020B0A04020102020204" pitchFamily="34" charset="0"/>
              </a:rPr>
              <a:t>Internacionalmente, o relato de </a:t>
            </a:r>
          </a:p>
          <a:p>
            <a:pPr algn="ctr"/>
            <a:r>
              <a:rPr lang="pt-BR" sz="2400" dirty="0" smtClean="0">
                <a:latin typeface="Arial Black" panose="020B0A04020102020204" pitchFamily="34" charset="0"/>
              </a:rPr>
              <a:t>inventários nacionais faz parte da estrutura da UNFCCC. </a:t>
            </a:r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08561" cy="681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7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6360" t="16340" r="7398" b="9197"/>
          <a:stretch/>
        </p:blipFill>
        <p:spPr>
          <a:xfrm>
            <a:off x="-12531" y="0"/>
            <a:ext cx="12204531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049725" y="187626"/>
            <a:ext cx="4600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ASPECTOS GERAIS METODOLÓGICOS </a:t>
            </a:r>
          </a:p>
        </p:txBody>
      </p:sp>
    </p:spTree>
    <p:extLst>
      <p:ext uri="{BB962C8B-B14F-4D97-AF65-F5344CB8AC3E}">
        <p14:creationId xmlns:p14="http://schemas.microsoft.com/office/powerpoint/2010/main" val="118217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5759" t="17054" r="6896" b="10803"/>
          <a:stretch/>
        </p:blipFill>
        <p:spPr>
          <a:xfrm>
            <a:off x="-26063" y="0"/>
            <a:ext cx="122367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1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" y="78375"/>
            <a:ext cx="120570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metodologias do IPCC para a quantificação das emissões são divididas em três níveis (ou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Tiers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) que correspondem à complexidade metodológica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Neste inventário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foram usados os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Tiers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1 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GEE estimados no presente Inventário foram o dióxido de carbono (CO</a:t>
            </a:r>
            <a:r>
              <a:rPr lang="pt-B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), o metano (CH</a:t>
            </a:r>
            <a:r>
              <a:rPr lang="pt-B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), o óxido nitroso (N</a:t>
            </a:r>
            <a:r>
              <a:rPr lang="pt-B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O) que respondem por mais de 99% das emissões em carbono equivalente (CO</a:t>
            </a:r>
            <a:r>
              <a:rPr lang="pt-B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787978"/>
              </p:ext>
            </p:extLst>
          </p:nvPr>
        </p:nvGraphicFramePr>
        <p:xfrm>
          <a:off x="326572" y="3107554"/>
          <a:ext cx="11194868" cy="2914422"/>
        </p:xfrm>
        <a:graphic>
          <a:graphicData uri="http://schemas.openxmlformats.org/drawingml/2006/table">
            <a:tbl>
              <a:tblPr firstRow="1" firstCol="1" bandRow="1"/>
              <a:tblGrid>
                <a:gridCol w="2593743">
                  <a:extLst>
                    <a:ext uri="{9D8B030D-6E8A-4147-A177-3AD203B41FA5}">
                      <a16:colId xmlns:a16="http://schemas.microsoft.com/office/drawing/2014/main" val="4043706201"/>
                    </a:ext>
                  </a:extLst>
                </a:gridCol>
                <a:gridCol w="8601125">
                  <a:extLst>
                    <a:ext uri="{9D8B030D-6E8A-4147-A177-3AD203B41FA5}">
                      <a16:colId xmlns:a16="http://schemas.microsoft.com/office/drawing/2014/main" val="2233431623"/>
                    </a:ext>
                  </a:extLst>
                </a:gridCol>
              </a:tblGrid>
              <a:tr h="488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Gás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Valores de GWP para horizonte de tempo de 100 anos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722347"/>
                  </a:ext>
                </a:extLst>
              </a:tr>
              <a:tr h="9199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Dióxido de Carbono (CO</a:t>
                      </a:r>
                      <a:r>
                        <a:rPr lang="pt-BR" sz="24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7231092"/>
                  </a:ext>
                </a:extLst>
              </a:tr>
              <a:tr h="5861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Metano (CH</a:t>
                      </a:r>
                      <a:r>
                        <a:rPr lang="pt-BR" sz="24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pt-BR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558278"/>
                  </a:ext>
                </a:extLst>
              </a:tr>
              <a:tr h="9199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Óxido nitroso (N</a:t>
                      </a:r>
                      <a:r>
                        <a:rPr lang="pt-BR" sz="24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t-BR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O)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298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2250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84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524000" y="121299"/>
            <a:ext cx="9144000" cy="5038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Fontes de dados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0" y="574079"/>
            <a:ext cx="6168044" cy="62839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Setor Energia e Processos Industriais</a:t>
            </a:r>
          </a:p>
          <a:p>
            <a:pPr marL="342900" indent="-342900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SEMADESC -Secretaria de Estado de Meio Ambiente, Desenvolvimento, Ciência, Tecnologia e Inovaçã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marL="342900" indent="-342900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ANP - AGÊNCIA NACIONAL DO PETRÓLEO, GÁS NATURAL E BIOCOMBUSTÍVEIS</a:t>
            </a:r>
          </a:p>
          <a:p>
            <a:pPr marL="342900" indent="-342900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EPE - EMPRESA DE PESQUISA ENERGÉTICA. Balanço Energético Nacional</a:t>
            </a:r>
          </a:p>
          <a:p>
            <a:pPr marL="342900" indent="-342900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EPL - EMPRESA DE PLANEJAMENTO E LOGÍSTICA S.A. Diagnóstico Logístico de Mato Grosso do Sul</a:t>
            </a:r>
          </a:p>
          <a:p>
            <a:pPr marL="342900" indent="-342900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IFMS - INSTITUTO FEDERAL DE MATO GROSSO DO SUL</a:t>
            </a:r>
          </a:p>
          <a:p>
            <a:pPr marL="342900" indent="-342900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MME - MINISTÉRIO DE MINAS E ENERGIA</a:t>
            </a:r>
          </a:p>
          <a:p>
            <a:pPr marL="342900" indent="-342900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IBGE - Instituto Brasileiro de Geografia e Estatística</a:t>
            </a:r>
          </a:p>
          <a:p>
            <a:pPr marL="342900" indent="-342900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SEEG - Sistema de Estimativa de Emissões e Remoções de Gases de Efeito Estufa</a:t>
            </a:r>
          </a:p>
          <a:p>
            <a:pPr marL="342900" indent="-342900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SEFAZ/MS - Secretaria de Estado da Fazenda do Mato Grosso do Sul</a:t>
            </a:r>
          </a:p>
          <a:p>
            <a:pPr marL="342900" indent="-342900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SNIC - SINDICATO NACIONAL DA INDÚSTRIA DO CIMENTO</a:t>
            </a:r>
          </a:p>
          <a:p>
            <a:pPr marL="342900" indent="-342900"/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endParaRPr lang="pt-BR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6730992" y="4454434"/>
            <a:ext cx="5461008" cy="2312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Setor Resíduos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ÁGUAS GUARIROBA S/A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IMASUL - Instituto de Meio Ambiente de Mato Grosso do Sul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PERS - Plano Estadual de Resíduos Sólidos, SEMADESC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SANESUL - EMPRESA DE SANEAMENTO DE MATO GROSSO DO SUL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SEMADESC - Secretaria de Estado de Meio Ambiente, Desenvolvimento, Ciência, Tecnologia e Inovação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6392488" y="130627"/>
            <a:ext cx="5799512" cy="43368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Setor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Agropecuária, Mudança do Uso da Terra e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Floresta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ABRACAL - Associação Brasileira dos Produtores de Calcário Agrícola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ANDA - Associação Nacional Para difusão de Adubos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ANUALPEC - Anuário da Pecuária Brasileira, 2018.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FAMASUL - Federação da Agricultura e Pecuária de Mato Grosso do Sul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IAGRO - Agência Estadual de Defesa Sanitária Animal e Vegetal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IBGE - Instituto Brasileiro de Geografia e Estatística.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MAPBIOMAS. Projeto de Mapeamento Anual do Uso e Cobertura da Terra no Brasil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SIGA MS– O Sistema de Informação Geográfica do Agronegócio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UNICA – União da Indústria de Cana-de-Açúcar e Bioenergia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84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417"/>
            <a:ext cx="6492239" cy="4754878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2915194" y="0"/>
            <a:ext cx="6466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RESULTADOS</a:t>
            </a:r>
          </a:p>
          <a:p>
            <a:pPr algn="ctr"/>
            <a:r>
              <a:rPr lang="pt-BR" sz="2800" dirty="0" smtClean="0"/>
              <a:t>EMISSÕES TOTAIS POR SETOR E POR GÁS</a:t>
            </a:r>
            <a:endParaRPr lang="pt-BR" sz="2800" dirty="0"/>
          </a:p>
        </p:txBody>
      </p:sp>
      <p:pic>
        <p:nvPicPr>
          <p:cNvPr id="4" name="Imagem 3"/>
          <p:cNvPicPr/>
          <p:nvPr/>
        </p:nvPicPr>
        <p:blipFill>
          <a:blip r:embed="rId3"/>
          <a:stretch>
            <a:fillRect/>
          </a:stretch>
        </p:blipFill>
        <p:spPr>
          <a:xfrm>
            <a:off x="6492240" y="1541417"/>
            <a:ext cx="5699759" cy="47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5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1137</Words>
  <Application>Microsoft Office PowerPoint</Application>
  <PresentationFormat>Widescreen</PresentationFormat>
  <Paragraphs>136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Sylvia Torrecilha</dc:creator>
  <cp:lastModifiedBy>Adriana Oliveira Araujo</cp:lastModifiedBy>
  <cp:revision>32</cp:revision>
  <dcterms:created xsi:type="dcterms:W3CDTF">2023-04-04T15:13:18Z</dcterms:created>
  <dcterms:modified xsi:type="dcterms:W3CDTF">2023-04-05T19:34:43Z</dcterms:modified>
</cp:coreProperties>
</file>